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58" r:id="rId9"/>
    <p:sldId id="271" r:id="rId10"/>
    <p:sldId id="273" r:id="rId11"/>
    <p:sldId id="272" r:id="rId12"/>
    <p:sldId id="274" r:id="rId13"/>
    <p:sldId id="260" r:id="rId14"/>
    <p:sldId id="275" r:id="rId15"/>
    <p:sldId id="276" r:id="rId16"/>
    <p:sldId id="261" r:id="rId17"/>
    <p:sldId id="263" r:id="rId18"/>
    <p:sldId id="264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60"/>
  </p:normalViewPr>
  <p:slideViewPr>
    <p:cSldViewPr>
      <p:cViewPr varScale="1">
        <p:scale>
          <a:sx n="66" d="100"/>
          <a:sy n="66" d="100"/>
        </p:scale>
        <p:origin x="7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37B1E-59D5-42E1-8D57-AB0BCC2A2EEE}" type="datetimeFigureOut">
              <a:rPr lang="ru-RU" smtClean="0"/>
              <a:t>вс 17.05.20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E8EBD-CB6F-4307-A2CD-E3C325BDB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715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8EBD-CB6F-4307-A2CD-E3C325BDB93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2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1A26D66-4851-430C-B1FC-9A5CAAC44DB0}" type="datetimeFigureOut">
              <a:rPr lang="ru-RU" smtClean="0"/>
              <a:pPr/>
              <a:t>вс 17.05.20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591925A-F4E0-467E-AE6D-25CE7D5D6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6D66-4851-430C-B1FC-9A5CAAC44DB0}" type="datetimeFigureOut">
              <a:rPr lang="ru-RU" smtClean="0"/>
              <a:pPr/>
              <a:t>вс 17.05.20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925A-F4E0-467E-AE6D-25CE7D5D6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6D66-4851-430C-B1FC-9A5CAAC44DB0}" type="datetimeFigureOut">
              <a:rPr lang="ru-RU" smtClean="0"/>
              <a:pPr/>
              <a:t>вс 17.05.20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925A-F4E0-467E-AE6D-25CE7D5D6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6D66-4851-430C-B1FC-9A5CAAC44DB0}" type="datetimeFigureOut">
              <a:rPr lang="ru-RU" smtClean="0"/>
              <a:pPr/>
              <a:t>вс 17.05.20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925A-F4E0-467E-AE6D-25CE7D5D6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6D66-4851-430C-B1FC-9A5CAAC44DB0}" type="datetimeFigureOut">
              <a:rPr lang="ru-RU" smtClean="0"/>
              <a:pPr/>
              <a:t>вс 17.05.20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925A-F4E0-467E-AE6D-25CE7D5D6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6D66-4851-430C-B1FC-9A5CAAC44DB0}" type="datetimeFigureOut">
              <a:rPr lang="ru-RU" smtClean="0"/>
              <a:pPr/>
              <a:t>вс 17.05.20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925A-F4E0-467E-AE6D-25CE7D5D6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A26D66-4851-430C-B1FC-9A5CAAC44DB0}" type="datetimeFigureOut">
              <a:rPr lang="ru-RU" smtClean="0"/>
              <a:pPr/>
              <a:t>вс 17.05.20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91925A-F4E0-467E-AE6D-25CE7D5D64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1A26D66-4851-430C-B1FC-9A5CAAC44DB0}" type="datetimeFigureOut">
              <a:rPr lang="ru-RU" smtClean="0"/>
              <a:pPr/>
              <a:t>вс 17.05.20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591925A-F4E0-467E-AE6D-25CE7D5D6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6D66-4851-430C-B1FC-9A5CAAC44DB0}" type="datetimeFigureOut">
              <a:rPr lang="ru-RU" smtClean="0"/>
              <a:pPr/>
              <a:t>вс 17.05.20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925A-F4E0-467E-AE6D-25CE7D5D6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6D66-4851-430C-B1FC-9A5CAAC44DB0}" type="datetimeFigureOut">
              <a:rPr lang="ru-RU" smtClean="0"/>
              <a:pPr/>
              <a:t>вс 17.05.20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925A-F4E0-467E-AE6D-25CE7D5D6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6D66-4851-430C-B1FC-9A5CAAC44DB0}" type="datetimeFigureOut">
              <a:rPr lang="ru-RU" smtClean="0"/>
              <a:pPr/>
              <a:t>вс 17.05.20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925A-F4E0-467E-AE6D-25CE7D5D6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1A26D66-4851-430C-B1FC-9A5CAAC44DB0}" type="datetimeFigureOut">
              <a:rPr lang="ru-RU" smtClean="0"/>
              <a:pPr/>
              <a:t>вс 17.05.20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591925A-F4E0-467E-AE6D-25CE7D5D6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ojaedukacja.com/vyja-osvita-polsh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3116"/>
            <a:ext cx="8458200" cy="1470025"/>
          </a:xfrm>
        </p:spPr>
        <p:txBody>
          <a:bodyPr/>
          <a:lstStyle/>
          <a:p>
            <a:pPr algn="ctr"/>
            <a:r>
              <a:rPr lang="uk-UA" dirty="0" smtClean="0">
                <a:latin typeface="Bahnschrift SemiBold SemiConden" pitchFamily="34" charset="0"/>
              </a:rPr>
              <a:t>Освіта в Європі</a:t>
            </a:r>
            <a:endParaRPr lang="ru-RU" dirty="0">
              <a:latin typeface="Bahnschrift SemiBold SemiConden" pitchFamily="34" charset="0"/>
            </a:endParaRPr>
          </a:p>
        </p:txBody>
      </p:sp>
      <p:pic>
        <p:nvPicPr>
          <p:cNvPr id="15362" name="Picture 2" descr="Прапор Польщі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143272" cy="1964546"/>
          </a:xfrm>
          <a:prstGeom prst="rect">
            <a:avLst/>
          </a:prstGeom>
          <a:noFill/>
        </p:spPr>
      </p:pic>
      <p:sp>
        <p:nvSpPr>
          <p:cNvPr id="15366" name="AutoShape 6" descr="Флаг Итали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68" name="AutoShape 8" descr="Флаг Итали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70" name="AutoShape 10" descr="Флаг Итали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Рисунок 9" descr="Без названи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002" y="4476817"/>
            <a:ext cx="3452837" cy="2071702"/>
          </a:xfrm>
          <a:prstGeom prst="rect">
            <a:avLst/>
          </a:prstGeom>
        </p:spPr>
      </p:pic>
      <p:sp>
        <p:nvSpPr>
          <p:cNvPr id="15372" name="AutoShape 12" descr="Флаг Франци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" name="Рисунок 11" descr="image_9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476817"/>
            <a:ext cx="3143272" cy="2094205"/>
          </a:xfrm>
          <a:prstGeom prst="rect">
            <a:avLst/>
          </a:prstGeom>
        </p:spPr>
      </p:pic>
      <p:pic>
        <p:nvPicPr>
          <p:cNvPr id="13" name="Рисунок 12" descr="250px-Австрія._Прапо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78" y="357166"/>
            <a:ext cx="3158083" cy="207170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Детально про вищу освіту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uk-UA" sz="2600" dirty="0" smtClean="0">
                <a:solidFill>
                  <a:srgbClr val="660033"/>
                </a:solidFill>
              </a:rPr>
              <a:t>Вища освіта в Польщі складається з 2-х ступенів, як і в інших країнах-учасницях Болонського процесу: це </a:t>
            </a:r>
            <a:r>
              <a:rPr lang="uk-UA" sz="2600" dirty="0" err="1" smtClean="0">
                <a:solidFill>
                  <a:srgbClr val="660033"/>
                </a:solidFill>
              </a:rPr>
              <a:t>бакалаврат</a:t>
            </a:r>
            <a:r>
              <a:rPr lang="uk-UA" sz="2600" dirty="0" smtClean="0">
                <a:solidFill>
                  <a:srgbClr val="660033"/>
                </a:solidFill>
              </a:rPr>
              <a:t> і магістратура. На бакалавра навчаються 3-3,5 роки, на магістра - 1,5-2 роки. Є кілька спеціальностей (в </a:t>
            </a:r>
            <a:r>
              <a:rPr lang="uk-UA" sz="2600" dirty="0" err="1" smtClean="0">
                <a:solidFill>
                  <a:srgbClr val="660033"/>
                </a:solidFill>
              </a:rPr>
              <a:t>т.ч</a:t>
            </a:r>
            <a:r>
              <a:rPr lang="uk-UA" sz="2600" dirty="0" smtClean="0">
                <a:solidFill>
                  <a:srgbClr val="660033"/>
                </a:solidFill>
              </a:rPr>
              <a:t>. психологія, право), де навчання проходить на неподільній магістратурі і триває 5 років. Після отримання ступеня магістра можна продовжити навчання в докторантурі. Після написання наукової роботи і її захисту докторанти отримують ступінь доктора філософії</a:t>
            </a:r>
            <a:r>
              <a:rPr lang="ru-RU" sz="2600" dirty="0" smtClean="0">
                <a:solidFill>
                  <a:srgbClr val="660033"/>
                </a:solidFill>
              </a:rPr>
              <a:t> </a:t>
            </a:r>
            <a:r>
              <a:rPr lang="ru-RU" sz="2600" dirty="0" smtClean="0">
                <a:solidFill>
                  <a:srgbClr val="660033"/>
                </a:solidFill>
              </a:rPr>
              <a:t>- </a:t>
            </a:r>
            <a:r>
              <a:rPr lang="en-US" sz="2600" dirty="0" smtClean="0">
                <a:solidFill>
                  <a:srgbClr val="660033"/>
                </a:solidFill>
              </a:rPr>
              <a:t>PhD.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hlinkClick r:id="rId2"/>
              </a:rPr>
              <a:t>i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/>
          <a:lstStyle/>
          <a:p>
            <a:pPr algn="ctr"/>
            <a:r>
              <a:rPr lang="uk-UA" dirty="0" smtClean="0"/>
              <a:t>Вартість навчання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325112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660033"/>
                </a:solidFill>
              </a:rPr>
              <a:t>Ціна освіти в Польщі набагато нижча, ніж в інших європейських країнах. </a:t>
            </a:r>
            <a:r>
              <a:rPr lang="uk-UA" sz="2400" dirty="0">
                <a:solidFill>
                  <a:srgbClr val="660033"/>
                </a:solidFill>
              </a:rPr>
              <a:t>В</a:t>
            </a:r>
            <a:r>
              <a:rPr lang="uk-UA" sz="2400" dirty="0" smtClean="0">
                <a:solidFill>
                  <a:srgbClr val="660033"/>
                </a:solidFill>
              </a:rPr>
              <a:t>ища освіта в Польщі дешевша, ніж в столичних вишах України. Це робить навчання в Польщі максимально доступним для всіх і кожного.</a:t>
            </a:r>
          </a:p>
          <a:p>
            <a:pPr algn="ctr"/>
            <a:endParaRPr lang="ru-RU" sz="24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/>
          <a:lstStyle/>
          <a:p>
            <a:pPr algn="ctr"/>
            <a:r>
              <a:rPr lang="uk-UA" dirty="0" smtClean="0"/>
              <a:t>Українці в Польщі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607900" cy="4325112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rgbClr val="660033"/>
                </a:solidFill>
              </a:rPr>
              <a:t>У наш час українська молодь дуже зацікавлена в отриманні  освіти за кордоном. Воно й не дивно, адже з європейським дипломом шансів влаштуватися на омріяну роботу набагато більше , і в Україні, і в будь-якій країні ЄС. Тому все більше випускників шкіл надають перевагу саме польським з університетам.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4071942"/>
            <a:ext cx="3438532" cy="2578899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/>
          <a:lstStyle/>
          <a:p>
            <a:pPr algn="ctr"/>
            <a:r>
              <a:rPr lang="uk-UA" dirty="0" smtClean="0"/>
              <a:t>Освіта в Німеччині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25112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660033"/>
                </a:solidFill>
              </a:rPr>
              <a:t>Вища освіта в Німеччині приваблює іноземних студентів в силу кількох обставин: престижністю навчання у німецьких університетах та вищих школах; відсутністю плати за навчання у вищих навчальних закладах у переважній більшості земель;  можливістю навчатися, окрім німецької мови, також і англійською мовою; можливістю поєднувати навчання і роботу; перспективою влаштуватися на роботу в Німеччині по завершенню навчання.</a:t>
            </a:r>
            <a:endParaRPr lang="uk-UA" sz="2400" dirty="0">
              <a:solidFill>
                <a:srgbClr val="660033"/>
              </a:solidFill>
            </a:endParaRPr>
          </a:p>
        </p:txBody>
      </p:sp>
      <p:pic>
        <p:nvPicPr>
          <p:cNvPr id="7" name="Рисунок 6" descr="Без названи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5214926"/>
            <a:ext cx="2738457" cy="164307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32511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>
                <a:solidFill>
                  <a:srgbClr val="660033"/>
                </a:solidFill>
              </a:rPr>
              <a:t>Для вищої освіти в Німеччині характерною є бінарна система, тобто поряд з університетами існує багато вищих шкіл. Всього в країні  понад 300 ВНЗ, з них 92 університети, найстарішим з яких є Гейдельберзький університет, заснований у 1386 році.</a:t>
            </a:r>
            <a:endParaRPr lang="uk-UA" dirty="0">
              <a:solidFill>
                <a:srgbClr val="660033"/>
              </a:solidFill>
            </a:endParaRPr>
          </a:p>
        </p:txBody>
      </p:sp>
      <p:pic>
        <p:nvPicPr>
          <p:cNvPr id="4" name="Рисунок 3" descr="geidelbergskii-universite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4357694"/>
            <a:ext cx="4572032" cy="2234297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Іноземці на навчанні в Німеччині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uk-UA" dirty="0" smtClean="0">
                <a:solidFill>
                  <a:srgbClr val="660033"/>
                </a:solidFill>
              </a:rPr>
              <a:t>В німецьких ВНЗ навчається понад 250 тис. іноземних студентів, багато з них –  з країн СНД. За відсотком іноземних студентів Німеччина посідає четверте місце у світі.</a:t>
            </a:r>
            <a:br>
              <a:rPr lang="uk-UA" dirty="0" smtClean="0">
                <a:solidFill>
                  <a:srgbClr val="660033"/>
                </a:solidFill>
              </a:rPr>
            </a:br>
            <a:r>
              <a:rPr lang="uk-UA" dirty="0" smtClean="0">
                <a:solidFill>
                  <a:srgbClr val="660033"/>
                </a:solidFill>
              </a:rPr>
              <a:t>По завершенню навчання у вищому навчальному закладі (університеті) випускник-іноземець має право 18 місяців залишатися в країні для пошуку роботи. Якщо</a:t>
            </a:r>
            <a:r>
              <a:rPr lang="uk-UA" dirty="0" smtClean="0">
                <a:solidFill>
                  <a:srgbClr val="660033"/>
                </a:solidFill>
              </a:rPr>
              <a:t> він</a:t>
            </a:r>
            <a:r>
              <a:rPr lang="uk-UA" dirty="0" smtClean="0">
                <a:solidFill>
                  <a:srgbClr val="660033"/>
                </a:solidFill>
              </a:rPr>
              <a:t> зможе знайти високооплачувану роботу, то  отримує право на тимчасове проживання, яке в перспективі може бути подовжено на постійній основі з подальшою натуралізацією в Німеччині (отримання громадянства).</a:t>
            </a:r>
            <a:endParaRPr lang="uk-UA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uk-UA" dirty="0" smtClean="0"/>
              <a:t>Освіта в Іспанії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3251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2400" dirty="0" smtClean="0">
                <a:solidFill>
                  <a:srgbClr val="660033"/>
                </a:solidFill>
              </a:rPr>
              <a:t>Інтерес іноземців зрозумілий: у країні, яка посідає 7 місце в світі за кількістю студентів на 100 тис. населення, створені відмінні умови для отримання якісної вищої освіти за символічною ціною.</a:t>
            </a:r>
          </a:p>
          <a:p>
            <a:pPr algn="ctr"/>
            <a:r>
              <a:rPr lang="uk-UA" sz="2400" dirty="0" smtClean="0">
                <a:solidFill>
                  <a:srgbClr val="660033"/>
                </a:solidFill>
              </a:rPr>
              <a:t>Сьогодні в Іспанії нараховується понад 60 вищих навчальних закладів, готових прийняти іноземців. Переважна більшість іспанських університетів – державні, вони дають можливість отримати освіту класичного зразка, причому за цінами, які скоріше можна назвати символічними (1000 євро в рік). Є також приватні вузи, де навчання коштує дорожче, але пропонується широкий вибір професій, так би мовити, підвищеного попиту.</a:t>
            </a:r>
          </a:p>
          <a:p>
            <a:pPr algn="ctr"/>
            <a:r>
              <a:rPr lang="en-US" sz="2400" dirty="0" smtClean="0">
                <a:solidFill>
                  <a:srgbClr val="660033"/>
                </a:solidFill>
                <a:latin typeface="Bahnschrift SemiBold" pitchFamily="34" charset="0"/>
              </a:rPr>
              <a:t>.</a:t>
            </a:r>
            <a:endParaRPr lang="ru-RU" sz="2400" dirty="0">
              <a:solidFill>
                <a:srgbClr val="660033"/>
              </a:solidFill>
              <a:latin typeface="Bahnschrift SemiBold" pitchFamily="34" charset="0"/>
            </a:endParaRPr>
          </a:p>
        </p:txBody>
      </p:sp>
      <p:pic>
        <p:nvPicPr>
          <p:cNvPr id="4" name="Рисунок 3" descr="image_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5334942"/>
            <a:ext cx="2286016" cy="152305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066800"/>
          </a:xfrm>
        </p:spPr>
        <p:txBody>
          <a:bodyPr/>
          <a:lstStyle/>
          <a:p>
            <a:pPr algn="ctr"/>
            <a:r>
              <a:rPr lang="uk-UA" dirty="0" err="1" smtClean="0">
                <a:latin typeface="Bahnschrift SemiBold" pitchFamily="34" charset="0"/>
              </a:rPr>
              <a:t>“Знак</a:t>
            </a:r>
            <a:r>
              <a:rPr lang="uk-UA" dirty="0" smtClean="0">
                <a:latin typeface="Bahnschrift SemiBold" pitchFamily="34" charset="0"/>
              </a:rPr>
              <a:t> </a:t>
            </a:r>
            <a:r>
              <a:rPr lang="uk-UA" dirty="0" err="1" smtClean="0">
                <a:latin typeface="Bahnschrift SemiBold" pitchFamily="34" charset="0"/>
              </a:rPr>
              <a:t>якості”</a:t>
            </a:r>
            <a:endParaRPr lang="ru-RU" dirty="0"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325112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660033"/>
                </a:solidFill>
              </a:rPr>
              <a:t>Своєрідним</a:t>
            </a:r>
            <a:r>
              <a:rPr lang="ru-RU" sz="2400" dirty="0" smtClean="0">
                <a:solidFill>
                  <a:srgbClr val="660033"/>
                </a:solidFill>
              </a:rPr>
              <a:t> </a:t>
            </a:r>
            <a:r>
              <a:rPr lang="uk-UA" sz="2400" dirty="0" smtClean="0">
                <a:solidFill>
                  <a:srgbClr val="660033"/>
                </a:solidFill>
              </a:rPr>
              <a:t>"знаком якості" іспанських вузів служить той факт, що саме їх обрали для здобуття освіти члени іспанської королівської родини. </a:t>
            </a:r>
            <a:r>
              <a:rPr lang="ru-RU" sz="2400" dirty="0" smtClean="0">
                <a:solidFill>
                  <a:srgbClr val="660033"/>
                </a:solidFill>
              </a:rPr>
              <a:t>Так</a:t>
            </a:r>
            <a:r>
              <a:rPr lang="ru-RU" sz="2400" dirty="0" smtClean="0">
                <a:solidFill>
                  <a:srgbClr val="660033"/>
                </a:solidFill>
              </a:rPr>
              <a:t>, сам король Хуан Карлос </a:t>
            </a:r>
            <a:r>
              <a:rPr lang="en-US" sz="2400" dirty="0" smtClean="0">
                <a:solidFill>
                  <a:srgbClr val="660033"/>
                </a:solidFill>
              </a:rPr>
              <a:t>I </a:t>
            </a:r>
            <a:r>
              <a:rPr lang="uk-UA" sz="2400" dirty="0" smtClean="0">
                <a:solidFill>
                  <a:srgbClr val="660033"/>
                </a:solidFill>
              </a:rPr>
              <a:t>вивчав конституційне і міжнародне право, економіку і податки в Мадридському університеті.</a:t>
            </a:r>
          </a:p>
          <a:p>
            <a:pPr algn="ctr"/>
            <a:r>
              <a:rPr lang="uk-UA" sz="2400" dirty="0" smtClean="0">
                <a:solidFill>
                  <a:srgbClr val="660033"/>
                </a:solidFill>
              </a:rPr>
              <a:t>Іспанські університети традиційно сильні у викладанні історії, філософії, фізики, мистецтв. Із нових курсів популярністю користуються, зокрема, інформаційні технології, біомеханіка, готельна справа, екологія, туризм</a:t>
            </a:r>
            <a:r>
              <a:rPr lang="ru-RU" sz="2400" dirty="0" smtClean="0">
                <a:solidFill>
                  <a:srgbClr val="660033"/>
                </a:solidFill>
              </a:rPr>
              <a:t>.</a:t>
            </a:r>
            <a:endParaRPr lang="ru-RU" sz="2400" dirty="0">
              <a:solidFill>
                <a:srgbClr val="660033"/>
              </a:solidFill>
              <a:latin typeface="Bahnschrift SemiBold" pitchFamily="34" charset="0"/>
            </a:endParaRPr>
          </a:p>
        </p:txBody>
      </p:sp>
      <p:pic>
        <p:nvPicPr>
          <p:cNvPr id="5" name="Рисунок 4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18" y="5291127"/>
            <a:ext cx="2786082" cy="1566873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2990"/>
          </a:xfrm>
        </p:spPr>
        <p:txBody>
          <a:bodyPr>
            <a:normAutofit/>
          </a:bodyPr>
          <a:lstStyle/>
          <a:p>
            <a:r>
              <a:rPr lang="uk-UA" sz="2200" dirty="0" smtClean="0">
                <a:solidFill>
                  <a:srgbClr val="660033"/>
                </a:solidFill>
              </a:rPr>
              <a:t>Основні переваги навчання в іспанських університетах для українців такі</a:t>
            </a:r>
            <a:r>
              <a:rPr lang="uk-UA" sz="2200" dirty="0" smtClean="0">
                <a:solidFill>
                  <a:srgbClr val="660033"/>
                </a:solidFill>
              </a:rPr>
              <a:t>:</a:t>
            </a:r>
          </a:p>
          <a:p>
            <a:pPr marL="109728" indent="0">
              <a:buNone/>
            </a:pPr>
            <a:r>
              <a:rPr lang="uk-UA" sz="2200" dirty="0" smtClean="0">
                <a:solidFill>
                  <a:srgbClr val="660033"/>
                </a:solidFill>
              </a:rPr>
              <a:t> </a:t>
            </a:r>
            <a:r>
              <a:rPr lang="uk-UA" sz="2200" dirty="0" smtClean="0">
                <a:solidFill>
                  <a:srgbClr val="660033"/>
                </a:solidFill>
              </a:rPr>
              <a:t>- висока якість освіти та професіоналізм викладачів; </a:t>
            </a:r>
            <a:endParaRPr lang="uk-UA" sz="2200" dirty="0" smtClean="0">
              <a:solidFill>
                <a:srgbClr val="660033"/>
              </a:solidFill>
            </a:endParaRPr>
          </a:p>
          <a:p>
            <a:pPr marL="109728" indent="0">
              <a:buNone/>
            </a:pPr>
            <a:r>
              <a:rPr lang="uk-UA" sz="2200" dirty="0" smtClean="0">
                <a:solidFill>
                  <a:srgbClr val="660033"/>
                </a:solidFill>
              </a:rPr>
              <a:t>- </a:t>
            </a:r>
            <a:r>
              <a:rPr lang="uk-UA" sz="2200" dirty="0" smtClean="0">
                <a:solidFill>
                  <a:srgbClr val="660033"/>
                </a:solidFill>
              </a:rPr>
              <a:t>хороша матеріальна база університетів; </a:t>
            </a:r>
            <a:endParaRPr lang="uk-UA" sz="2200" dirty="0" smtClean="0">
              <a:solidFill>
                <a:srgbClr val="660033"/>
              </a:solidFill>
            </a:endParaRPr>
          </a:p>
          <a:p>
            <a:pPr>
              <a:buFontTx/>
              <a:buChar char="-"/>
            </a:pPr>
            <a:r>
              <a:rPr lang="uk-UA" sz="2200" dirty="0" smtClean="0">
                <a:solidFill>
                  <a:srgbClr val="660033"/>
                </a:solidFill>
              </a:rPr>
              <a:t>отримання </a:t>
            </a:r>
            <a:r>
              <a:rPr lang="uk-UA" sz="2200" dirty="0" smtClean="0">
                <a:solidFill>
                  <a:srgbClr val="660033"/>
                </a:solidFill>
              </a:rPr>
              <a:t>європейського диплома, визнаного всіма країнами ЄС та багатьма країнами </a:t>
            </a:r>
            <a:r>
              <a:rPr lang="uk-UA" sz="2200" dirty="0" smtClean="0">
                <a:solidFill>
                  <a:srgbClr val="660033"/>
                </a:solidFill>
              </a:rPr>
              <a:t> </a:t>
            </a:r>
            <a:r>
              <a:rPr lang="uk-UA" sz="2200" dirty="0" smtClean="0">
                <a:solidFill>
                  <a:srgbClr val="660033"/>
                </a:solidFill>
              </a:rPr>
              <a:t>світу</a:t>
            </a:r>
            <a:r>
              <a:rPr lang="uk-UA" sz="2200" dirty="0" smtClean="0">
                <a:solidFill>
                  <a:srgbClr val="660033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uk-UA" sz="2200" dirty="0" smtClean="0">
                <a:solidFill>
                  <a:srgbClr val="660033"/>
                </a:solidFill>
              </a:rPr>
              <a:t> </a:t>
            </a:r>
            <a:r>
              <a:rPr lang="uk-UA" sz="2200" dirty="0" smtClean="0">
                <a:solidFill>
                  <a:srgbClr val="660033"/>
                </a:solidFill>
              </a:rPr>
              <a:t>відносно низька вартість навчання (1-3 тис. євро на рік навчання в державних університетах</a:t>
            </a:r>
            <a:r>
              <a:rPr lang="uk-UA" sz="2200" dirty="0" smtClean="0">
                <a:solidFill>
                  <a:srgbClr val="660033"/>
                </a:solidFill>
              </a:rPr>
              <a:t>);</a:t>
            </a:r>
          </a:p>
          <a:p>
            <a:pPr marL="109728" indent="0">
              <a:buNone/>
            </a:pPr>
            <a:r>
              <a:rPr lang="uk-UA" sz="2200" dirty="0" smtClean="0">
                <a:solidFill>
                  <a:srgbClr val="660033"/>
                </a:solidFill>
              </a:rPr>
              <a:t> </a:t>
            </a:r>
            <a:r>
              <a:rPr lang="uk-UA" sz="2200" dirty="0" smtClean="0">
                <a:solidFill>
                  <a:srgbClr val="660033"/>
                </a:solidFill>
              </a:rPr>
              <a:t>- можливість дізнатися одну з найбільш поширених, найпопулярніших і наймелодійніших мов у світі</a:t>
            </a:r>
            <a:r>
              <a:rPr lang="uk-UA" sz="2200" dirty="0" smtClean="0">
                <a:solidFill>
                  <a:srgbClr val="660033"/>
                </a:solidFill>
              </a:rPr>
              <a:t>;</a:t>
            </a:r>
          </a:p>
          <a:p>
            <a:pPr marL="109728" indent="0">
              <a:buNone/>
            </a:pPr>
            <a:r>
              <a:rPr lang="uk-UA" sz="2200" dirty="0" smtClean="0">
                <a:solidFill>
                  <a:srgbClr val="660033"/>
                </a:solidFill>
              </a:rPr>
              <a:t> </a:t>
            </a:r>
            <a:r>
              <a:rPr lang="uk-UA" sz="2200" dirty="0" smtClean="0">
                <a:solidFill>
                  <a:srgbClr val="660033"/>
                </a:solidFill>
              </a:rPr>
              <a:t>- можливість подорожі до європейських </a:t>
            </a:r>
            <a:r>
              <a:rPr lang="uk-UA" sz="2200" dirty="0" smtClean="0">
                <a:solidFill>
                  <a:srgbClr val="660033"/>
                </a:solidFill>
              </a:rPr>
              <a:t>країн;</a:t>
            </a:r>
          </a:p>
          <a:p>
            <a:pPr marL="109728" indent="0">
              <a:buNone/>
            </a:pPr>
            <a:r>
              <a:rPr lang="uk-UA" sz="2200" dirty="0" smtClean="0">
                <a:solidFill>
                  <a:srgbClr val="660033"/>
                </a:solidFill>
              </a:rPr>
              <a:t> </a:t>
            </a:r>
            <a:r>
              <a:rPr lang="uk-UA" sz="2200" dirty="0" smtClean="0">
                <a:solidFill>
                  <a:srgbClr val="660033"/>
                </a:solidFill>
              </a:rPr>
              <a:t>- можливість для іноземних студентів працювати під час навчання (не більше 20 годин a тиждень); </a:t>
            </a:r>
            <a:endParaRPr lang="uk-UA" sz="2200" dirty="0" smtClean="0">
              <a:solidFill>
                <a:srgbClr val="660033"/>
              </a:solidFill>
            </a:endParaRPr>
          </a:p>
          <a:p>
            <a:pPr marL="109728" indent="0">
              <a:buNone/>
            </a:pPr>
            <a:r>
              <a:rPr lang="uk-UA" sz="2200" dirty="0" smtClean="0">
                <a:solidFill>
                  <a:srgbClr val="660033"/>
                </a:solidFill>
              </a:rPr>
              <a:t>- </a:t>
            </a:r>
            <a:r>
              <a:rPr lang="uk-UA" sz="2200" dirty="0" smtClean="0">
                <a:solidFill>
                  <a:srgbClr val="660033"/>
                </a:solidFill>
              </a:rPr>
              <a:t>високі шанси знайти хорошу роботу в </a:t>
            </a:r>
            <a:r>
              <a:rPr lang="uk-UA" sz="2200" dirty="0" smtClean="0">
                <a:solidFill>
                  <a:srgbClr val="660033"/>
                </a:solidFill>
              </a:rPr>
              <a:t>одній </a:t>
            </a:r>
            <a:r>
              <a:rPr lang="uk-UA" sz="2200" dirty="0" smtClean="0">
                <a:solidFill>
                  <a:srgbClr val="660033"/>
                </a:solidFill>
              </a:rPr>
              <a:t>з іспанських чи європейських компаній після випуску.</a:t>
            </a:r>
            <a:endParaRPr lang="ru-RU" sz="2200" dirty="0">
              <a:solidFill>
                <a:srgbClr val="660033"/>
              </a:solidFill>
              <a:latin typeface="Bahnschrift SemiBold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Освіта в Австрії</a:t>
            </a:r>
            <a:endParaRPr lang="ru-RU" dirty="0"/>
          </a:p>
        </p:txBody>
      </p:sp>
      <p:pic>
        <p:nvPicPr>
          <p:cNvPr id="4" name="Содержимое 3" descr="250px-Австрія._Прап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5295900"/>
            <a:ext cx="2381250" cy="1562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2274838"/>
            <a:ext cx="70723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660033"/>
                </a:solidFill>
              </a:rPr>
              <a:t>Навчання в Австрії для українців сьогодні стало доступною реальністю. У цій країні існує маса освітніх програм для іноземців. Велика кількість випускників вітчизняних шкіл використовують можливість </a:t>
            </a:r>
            <a:r>
              <a:rPr lang="uk-UA" sz="2400" dirty="0">
                <a:solidFill>
                  <a:srgbClr val="660033"/>
                </a:solidFill>
              </a:rPr>
              <a:t>в</a:t>
            </a:r>
            <a:r>
              <a:rPr lang="uk-UA" sz="2400" dirty="0" smtClean="0">
                <a:solidFill>
                  <a:srgbClr val="660033"/>
                </a:solidFill>
              </a:rPr>
              <a:t>ступити до австрійського вузу для здобуття вищої освіти і на це є вагомі причини.</a:t>
            </a:r>
            <a:endParaRPr lang="uk-UA" sz="24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lvl="0" algn="ctr">
              <a:buClr>
                <a:srgbClr val="D2DA7A"/>
              </a:buClr>
            </a:pPr>
            <a:r>
              <a:rPr lang="uk-UA" sz="2400" dirty="0" smtClean="0">
                <a:solidFill>
                  <a:srgbClr val="660033"/>
                </a:solidFill>
              </a:rPr>
              <a:t>Французькі, німецькі, англійські, італійські та іспанські вищі навчальні заклади пропонують безпрецедентні можливості для одержання освіти і ведення наукової діяльності. Саме тому багато студентів, вибираючи місце навчання, обирають Європу.</a:t>
            </a:r>
          </a:p>
          <a:p>
            <a:pPr lvl="0" algn="ctr">
              <a:buClr>
                <a:srgbClr val="D2DA7A"/>
              </a:buClr>
            </a:pPr>
            <a:endParaRPr lang="uk-UA" sz="2400" dirty="0" smtClean="0">
              <a:solidFill>
                <a:srgbClr val="660033"/>
              </a:solidFill>
            </a:endParaRPr>
          </a:p>
          <a:p>
            <a:pPr lvl="0" algn="ctr">
              <a:buClr>
                <a:srgbClr val="D2DA7A"/>
              </a:buClr>
            </a:pPr>
            <a:r>
              <a:rPr lang="uk-UA" sz="2400" dirty="0" smtClean="0">
                <a:solidFill>
                  <a:srgbClr val="660033"/>
                </a:solidFill>
              </a:rPr>
              <a:t>Після прийняття Болонської декларації (1999 р.) була реформована академічна структура університетів Італії, Франції, Німеччини, Данії та Іспанії. На сьогоднішній день до неї приєдналися вже 40 країн, у тому числі й Україна. Цей процес спрямований на формування в Європі єдиного освітнього простору.</a:t>
            </a:r>
          </a:p>
          <a:p>
            <a:pPr lvl="0" algn="ctr">
              <a:buClr>
                <a:srgbClr val="D2DA7A"/>
              </a:buClr>
            </a:pPr>
            <a:endParaRPr lang="uk-UA" sz="2400" dirty="0" smtClean="0">
              <a:solidFill>
                <a:srgbClr val="660033"/>
              </a:solidFill>
            </a:endParaRPr>
          </a:p>
          <a:p>
            <a:pPr lvl="0" algn="ctr">
              <a:buClr>
                <a:srgbClr val="D2DA7A"/>
              </a:buClr>
            </a:pPr>
            <a:r>
              <a:rPr lang="uk-UA" sz="2400" dirty="0" smtClean="0">
                <a:solidFill>
                  <a:srgbClr val="660033"/>
                </a:solidFill>
              </a:rPr>
              <a:t>Прийняття основних принципів Болонської декларації зробило навчальні заклади Європи дуже популярними серед іноземних студентів, які бажають продовжити своє навчання і здобути кваліфікацію, що визнається роботодавцями усього світу.</a:t>
            </a:r>
          </a:p>
          <a:p>
            <a:pPr lvl="0" algn="ctr">
              <a:buClr>
                <a:srgbClr val="D2DA7A"/>
              </a:buClr>
            </a:pPr>
            <a:endParaRPr lang="uk-UA" sz="2400" dirty="0" smtClean="0">
              <a:solidFill>
                <a:srgbClr val="660033"/>
              </a:solidFill>
            </a:endParaRPr>
          </a:p>
          <a:p>
            <a:pPr lvl="0" algn="ctr">
              <a:buClr>
                <a:srgbClr val="D2DA7A"/>
              </a:buClr>
            </a:pPr>
            <a:r>
              <a:rPr lang="uk-UA" sz="2400" dirty="0" err="1" smtClean="0">
                <a:solidFill>
                  <a:srgbClr val="660033"/>
                </a:solidFill>
              </a:rPr>
              <a:t>Мовний</a:t>
            </a:r>
            <a:r>
              <a:rPr lang="uk-UA" sz="2400" dirty="0" smtClean="0">
                <a:solidFill>
                  <a:srgbClr val="660033"/>
                </a:solidFill>
              </a:rPr>
              <a:t> бар'єр давно не є перешкодою: багато університетів відкривають спеціальні підготовчі курси, де абітурієнти можуть вдосконалювати свої </a:t>
            </a:r>
            <a:r>
              <a:rPr lang="uk-UA" sz="2400" dirty="0" err="1" smtClean="0">
                <a:solidFill>
                  <a:srgbClr val="660033"/>
                </a:solidFill>
              </a:rPr>
              <a:t>мовні</a:t>
            </a:r>
            <a:r>
              <a:rPr lang="uk-UA" sz="2400" dirty="0" smtClean="0">
                <a:solidFill>
                  <a:srgbClr val="660033"/>
                </a:solidFill>
              </a:rPr>
              <a:t> навички, в тому числі «підтягти» англійську, на якій пропонується чимало навчальних програм.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02234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Плюси вступу </a:t>
            </a:r>
            <a:r>
              <a:rPr lang="uk-UA" dirty="0" smtClean="0"/>
              <a:t>до вишів </a:t>
            </a:r>
            <a:r>
              <a:rPr lang="uk-UA" dirty="0" smtClean="0"/>
              <a:t>Австрії: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660033"/>
                </a:solidFill>
              </a:rPr>
              <a:t>Проста процедура вступу</a:t>
            </a:r>
            <a:r>
              <a:rPr lang="ru-RU" dirty="0" smtClean="0">
                <a:solidFill>
                  <a:srgbClr val="660033"/>
                </a:solidFill>
              </a:rPr>
              <a:t>;</a:t>
            </a:r>
          </a:p>
          <a:p>
            <a:r>
              <a:rPr lang="uk-UA" dirty="0" smtClean="0">
                <a:solidFill>
                  <a:srgbClr val="660033"/>
                </a:solidFill>
              </a:rPr>
              <a:t>співвідношення вартості та рівня освіти;</a:t>
            </a:r>
          </a:p>
          <a:p>
            <a:r>
              <a:rPr lang="uk-UA" dirty="0" smtClean="0">
                <a:solidFill>
                  <a:srgbClr val="660033"/>
                </a:solidFill>
              </a:rPr>
              <a:t>мова навчання;</a:t>
            </a:r>
          </a:p>
          <a:p>
            <a:r>
              <a:rPr lang="uk-UA" dirty="0" smtClean="0">
                <a:solidFill>
                  <a:srgbClr val="660033"/>
                </a:solidFill>
              </a:rPr>
              <a:t>перспективи навчання.</a:t>
            </a:r>
          </a:p>
        </p:txBody>
      </p:sp>
      <p:pic>
        <p:nvPicPr>
          <p:cNvPr id="4" name="Рисунок 3" descr="ia-300x2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786190"/>
            <a:ext cx="3810000" cy="26416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251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dirty="0" smtClean="0">
                <a:solidFill>
                  <a:srgbClr val="660033"/>
                </a:solidFill>
              </a:rPr>
              <a:t>Австрія має дуже низький показник рівня безробіття, тому з австрійським дипломом про вищу освіту буде просто знайти роботу і залишитися жити в цій багатій країні. </a:t>
            </a:r>
          </a:p>
          <a:p>
            <a:pPr algn="ctr"/>
            <a:r>
              <a:rPr lang="uk-UA" dirty="0" smtClean="0">
                <a:solidFill>
                  <a:srgbClr val="660033"/>
                </a:solidFill>
              </a:rPr>
              <a:t>Крім того, цей же диплом визнається дійсним в усіх країнах світу.</a:t>
            </a:r>
          </a:p>
          <a:p>
            <a:pPr algn="ctr"/>
            <a:r>
              <a:rPr lang="uk-UA" dirty="0" smtClean="0">
                <a:solidFill>
                  <a:srgbClr val="660033"/>
                </a:solidFill>
              </a:rPr>
              <a:t>Ще одним привабливим бонусом є те, що в австрійських університетах можна вчитися на додатковому факультеті без доплати, економлячи гроші і час на здобуття другої спеціальності.</a:t>
            </a:r>
          </a:p>
          <a:p>
            <a:pPr algn="ctr"/>
            <a:endParaRPr lang="ru-RU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3251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dirty="0" smtClean="0">
                <a:solidFill>
                  <a:srgbClr val="660033"/>
                </a:solidFill>
              </a:rPr>
              <a:t>Іноземці приємно дивуються, коли дізнаються скільки коштує навчання в Австрії. Середня вартість навчання за семестр в державному австрійському вузі складає близько € 500, а ось якість освіти, одержуваної в Австрії, вважається однією з найвищих в Європі.</a:t>
            </a:r>
          </a:p>
          <a:p>
            <a:pPr marL="109728" indent="0" algn="ctr">
              <a:buNone/>
            </a:pPr>
            <a:endParaRPr lang="uk-UA" dirty="0" smtClean="0">
              <a:solidFill>
                <a:srgbClr val="660033"/>
              </a:solidFill>
            </a:endParaRPr>
          </a:p>
          <a:p>
            <a:pPr marL="109728" indent="0" algn="ctr">
              <a:buNone/>
            </a:pPr>
            <a:r>
              <a:rPr lang="uk-UA" sz="3900" b="1" i="1" dirty="0" smtClean="0">
                <a:solidFill>
                  <a:srgbClr val="FF0000"/>
                </a:solidFill>
              </a:rPr>
              <a:t>Отож, сучасний український абітурієнт  має можливість  обирати для навчання </a:t>
            </a:r>
          </a:p>
          <a:p>
            <a:pPr marL="109728" indent="0" algn="ctr">
              <a:buNone/>
            </a:pPr>
            <a:r>
              <a:rPr lang="uk-UA" sz="3900" b="1" i="1" dirty="0" smtClean="0">
                <a:solidFill>
                  <a:srgbClr val="FF0000"/>
                </a:solidFill>
              </a:rPr>
              <a:t>країну та університет</a:t>
            </a:r>
            <a:endParaRPr lang="uk-UA" sz="39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Bahnschrift SemiBold SemiConden"/>
              </a:rPr>
              <a:t>Освіта в Італії</a:t>
            </a:r>
            <a:endParaRPr lang="ru-RU" dirty="0">
              <a:latin typeface="Bahnschrift SemiBold SemiConde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229600" cy="432511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uk-UA" dirty="0" smtClean="0">
                <a:solidFill>
                  <a:srgbClr val="660033"/>
                </a:solidFill>
              </a:rPr>
              <a:t>А вся ця система почалася звідси, а саме з Болонського університету.</a:t>
            </a:r>
            <a:r>
              <a:rPr lang="ru-RU" dirty="0">
                <a:solidFill>
                  <a:srgbClr val="660033"/>
                </a:solidFill>
              </a:rPr>
              <a:t> За час </a:t>
            </a:r>
            <a:r>
              <a:rPr lang="uk-UA" dirty="0" smtClean="0">
                <a:solidFill>
                  <a:srgbClr val="660033"/>
                </a:solidFill>
              </a:rPr>
              <a:t>існування</a:t>
            </a:r>
            <a:r>
              <a:rPr lang="ru-RU" dirty="0" smtClean="0">
                <a:solidFill>
                  <a:srgbClr val="660033"/>
                </a:solidFill>
              </a:rPr>
              <a:t> </a:t>
            </a:r>
            <a:r>
              <a:rPr lang="en-US" dirty="0" err="1" smtClean="0">
                <a:solidFill>
                  <a:srgbClr val="660033"/>
                </a:solidFill>
              </a:rPr>
              <a:t>Universit</a:t>
            </a:r>
            <a:r>
              <a:rPr lang="uk-UA" dirty="0" smtClean="0">
                <a:solidFill>
                  <a:srgbClr val="660033"/>
                </a:solidFill>
              </a:rPr>
              <a:t>а</a:t>
            </a:r>
            <a:r>
              <a:rPr lang="en-US" dirty="0" smtClean="0">
                <a:solidFill>
                  <a:srgbClr val="660033"/>
                </a:solidFill>
              </a:rPr>
              <a:t> </a:t>
            </a:r>
            <a:r>
              <a:rPr lang="en-US" dirty="0">
                <a:solidFill>
                  <a:srgbClr val="660033"/>
                </a:solidFill>
              </a:rPr>
              <a:t>di Bologna </a:t>
            </a:r>
            <a:r>
              <a:rPr lang="uk-UA" dirty="0" smtClean="0">
                <a:solidFill>
                  <a:srgbClr val="660033"/>
                </a:solidFill>
              </a:rPr>
              <a:t>чимало його випускників стали відомими діячами у різних сферах науки та мистецтва. Серед них, наприклад, відомий італійський письменник та політик Данте Аліґ'єрі, поет та літописець </a:t>
            </a:r>
            <a:r>
              <a:rPr lang="uk-UA" dirty="0" err="1" smtClean="0">
                <a:solidFill>
                  <a:srgbClr val="660033"/>
                </a:solidFill>
              </a:rPr>
              <a:t>Франческо</a:t>
            </a:r>
            <a:r>
              <a:rPr lang="uk-UA" dirty="0" smtClean="0">
                <a:solidFill>
                  <a:srgbClr val="660033"/>
                </a:solidFill>
              </a:rPr>
              <a:t> Петрарка, відомий польський математик, фізик, лікар, астроном, дипломат та економіст Миколай Коперник, засновник електрофізіології </a:t>
            </a:r>
            <a:r>
              <a:rPr lang="uk-UA" dirty="0" err="1" smtClean="0">
                <a:solidFill>
                  <a:srgbClr val="660033"/>
                </a:solidFill>
              </a:rPr>
              <a:t>Луїджи</a:t>
            </a:r>
            <a:r>
              <a:rPr lang="uk-UA" dirty="0" smtClean="0">
                <a:solidFill>
                  <a:srgbClr val="660033"/>
                </a:solidFill>
              </a:rPr>
              <a:t> Гальвані.</a:t>
            </a:r>
            <a:endParaRPr lang="uk-UA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9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r>
              <a:rPr lang="uk-UA" dirty="0" smtClean="0"/>
              <a:t>Болонський університет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4600" y="1698492"/>
            <a:ext cx="64294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1600" dirty="0" smtClean="0">
                <a:solidFill>
                  <a:srgbClr val="660033"/>
                </a:solidFill>
              </a:rPr>
              <a:t>Цей</a:t>
            </a:r>
            <a:r>
              <a:rPr lang="ru-RU" sz="1600" dirty="0" smtClean="0">
                <a:solidFill>
                  <a:srgbClr val="660033"/>
                </a:solidFill>
              </a:rPr>
              <a:t> </a:t>
            </a:r>
            <a:r>
              <a:rPr lang="uk-UA" sz="1600" dirty="0" smtClean="0">
                <a:solidFill>
                  <a:srgbClr val="660033"/>
                </a:solidFill>
              </a:rPr>
              <a:t>найдавніший </a:t>
            </a:r>
            <a:r>
              <a:rPr lang="uk-UA" sz="1600" dirty="0" smtClean="0">
                <a:solidFill>
                  <a:srgbClr val="660033"/>
                </a:solidFill>
              </a:rPr>
              <a:t>в Європі вищий навчальний заклад став  «матір'ю» європейської вищої освіти. Саме там з'явилося поняття</a:t>
            </a:r>
            <a:r>
              <a:rPr lang="ru-RU" sz="1600" dirty="0" smtClean="0">
                <a:solidFill>
                  <a:srgbClr val="660033"/>
                </a:solidFill>
              </a:rPr>
              <a:t> </a:t>
            </a:r>
            <a:r>
              <a:rPr lang="en-US" sz="1600" dirty="0" err="1">
                <a:solidFill>
                  <a:srgbClr val="660033"/>
                </a:solidFill>
              </a:rPr>
              <a:t>universitas</a:t>
            </a:r>
            <a:r>
              <a:rPr lang="en-US" sz="1600" dirty="0">
                <a:solidFill>
                  <a:srgbClr val="660033"/>
                </a:solidFill>
              </a:rPr>
              <a:t> - </a:t>
            </a:r>
            <a:r>
              <a:rPr lang="uk-UA" sz="1600" dirty="0" smtClean="0">
                <a:solidFill>
                  <a:srgbClr val="660033"/>
                </a:solidFill>
              </a:rPr>
              <a:t>вільне співтовариство викладачів та учнів, що ставив собі за мету поширення освіти.</a:t>
            </a:r>
          </a:p>
          <a:p>
            <a:pPr marL="109728" indent="0">
              <a:buNone/>
            </a:pPr>
            <a:r>
              <a:rPr lang="uk-UA" sz="1600" dirty="0" smtClean="0">
                <a:solidFill>
                  <a:srgbClr val="660033"/>
                </a:solidFill>
              </a:rPr>
              <a:t>Крім звичних факультетів юриспруденції, математики, архітектури та</a:t>
            </a:r>
            <a:r>
              <a:rPr lang="ru-RU" sz="1600" dirty="0" smtClean="0">
                <a:solidFill>
                  <a:srgbClr val="660033"/>
                </a:solidFill>
              </a:rPr>
              <a:t> </a:t>
            </a:r>
            <a:r>
              <a:rPr lang="uk-UA" sz="1600" dirty="0" smtClean="0">
                <a:solidFill>
                  <a:srgbClr val="660033"/>
                </a:solidFill>
              </a:rPr>
              <a:t>мистецтва, в університеті тепер є відділення сільського господарства, культури, педагогіки, економіки, іноземних мов та літератури, техніки, хімії, філософії, фізики, природознавства, медицини, фармакології, політології, психології, статистики.</a:t>
            </a:r>
          </a:p>
          <a:p>
            <a:pPr marL="109728" indent="0">
              <a:buNone/>
            </a:pPr>
            <a:r>
              <a:rPr lang="uk-UA" sz="1600" dirty="0" smtClean="0">
                <a:solidFill>
                  <a:srgbClr val="660033"/>
                </a:solidFill>
              </a:rPr>
              <a:t>Болонський університет складається з шести </a:t>
            </a:r>
            <a:r>
              <a:rPr lang="uk-UA" sz="1600" dirty="0" err="1" smtClean="0">
                <a:solidFill>
                  <a:srgbClr val="660033"/>
                </a:solidFill>
              </a:rPr>
              <a:t>кампусів</a:t>
            </a:r>
            <a:r>
              <a:rPr lang="uk-UA" sz="1600" dirty="0" smtClean="0">
                <a:solidFill>
                  <a:srgbClr val="660033"/>
                </a:solidFill>
              </a:rPr>
              <a:t>, п'ять з яких знаходяться в різних містах Італії: Болоньї, </a:t>
            </a:r>
            <a:r>
              <a:rPr lang="uk-UA" sz="1600" dirty="0" err="1" smtClean="0">
                <a:solidFill>
                  <a:srgbClr val="660033"/>
                </a:solidFill>
              </a:rPr>
              <a:t>Чезені</a:t>
            </a:r>
            <a:r>
              <a:rPr lang="uk-UA" sz="1600" dirty="0" smtClean="0">
                <a:solidFill>
                  <a:srgbClr val="660033"/>
                </a:solidFill>
              </a:rPr>
              <a:t>, </a:t>
            </a:r>
            <a:r>
              <a:rPr lang="uk-UA" sz="1600" dirty="0" err="1" smtClean="0">
                <a:solidFill>
                  <a:srgbClr val="660033"/>
                </a:solidFill>
              </a:rPr>
              <a:t>Ріміні</a:t>
            </a:r>
            <a:r>
              <a:rPr lang="uk-UA" sz="1600" dirty="0" smtClean="0">
                <a:solidFill>
                  <a:srgbClr val="660033"/>
                </a:solidFill>
              </a:rPr>
              <a:t>, </a:t>
            </a:r>
            <a:r>
              <a:rPr lang="uk-UA" sz="1600" dirty="0" err="1" smtClean="0">
                <a:solidFill>
                  <a:srgbClr val="660033"/>
                </a:solidFill>
              </a:rPr>
              <a:t>Форлі</a:t>
            </a:r>
            <a:r>
              <a:rPr lang="uk-UA" sz="1600" dirty="0" smtClean="0">
                <a:solidFill>
                  <a:srgbClr val="660033"/>
                </a:solidFill>
              </a:rPr>
              <a:t> та </a:t>
            </a:r>
            <a:r>
              <a:rPr lang="uk-UA" sz="1600" dirty="0" err="1" smtClean="0">
                <a:solidFill>
                  <a:srgbClr val="660033"/>
                </a:solidFill>
              </a:rPr>
              <a:t>Равенні</a:t>
            </a:r>
            <a:r>
              <a:rPr lang="uk-UA" sz="1600" dirty="0" smtClean="0">
                <a:solidFill>
                  <a:srgbClr val="660033"/>
                </a:solidFill>
              </a:rPr>
              <a:t>, а шостий — в Буенос-Айресі</a:t>
            </a:r>
            <a:r>
              <a:rPr lang="uk-UA" sz="1600" dirty="0" smtClean="0">
                <a:solidFill>
                  <a:srgbClr val="660033"/>
                </a:solidFill>
              </a:rPr>
              <a:t> (</a:t>
            </a:r>
            <a:r>
              <a:rPr lang="uk-UA" sz="1600" dirty="0" smtClean="0">
                <a:solidFill>
                  <a:srgbClr val="660033"/>
                </a:solidFill>
              </a:rPr>
              <a:t>Аргентина). Більшість факультетів знаходиться в головному </a:t>
            </a:r>
            <a:r>
              <a:rPr lang="uk-UA" sz="1600" dirty="0" err="1" smtClean="0">
                <a:solidFill>
                  <a:srgbClr val="660033"/>
                </a:solidFill>
              </a:rPr>
              <a:t>кампусі</a:t>
            </a:r>
            <a:r>
              <a:rPr lang="uk-UA" sz="1600" dirty="0" smtClean="0">
                <a:solidFill>
                  <a:srgbClr val="660033"/>
                </a:solidFill>
              </a:rPr>
              <a:t> в </a:t>
            </a:r>
            <a:r>
              <a:rPr lang="uk-UA" sz="1600" dirty="0" err="1" smtClean="0">
                <a:solidFill>
                  <a:srgbClr val="660033"/>
                </a:solidFill>
              </a:rPr>
              <a:t>Болонії</a:t>
            </a:r>
            <a:r>
              <a:rPr lang="uk-UA" sz="1600" dirty="0" smtClean="0">
                <a:solidFill>
                  <a:srgbClr val="660033"/>
                </a:solidFill>
              </a:rPr>
              <a:t>. До матеріальної бази університету також входять музей університету, бібліотека та навіть ферма.</a:t>
            </a:r>
            <a:endParaRPr lang="uk-UA" sz="1600" dirty="0">
              <a:solidFill>
                <a:srgbClr val="66003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8" y="1988840"/>
            <a:ext cx="248963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4" y="4208751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24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885" y="404664"/>
            <a:ext cx="8229600" cy="1066800"/>
          </a:xfrm>
        </p:spPr>
        <p:txBody>
          <a:bodyPr/>
          <a:lstStyle/>
          <a:p>
            <a:r>
              <a:rPr lang="uk-UA" dirty="0" smtClean="0"/>
              <a:t>Освіта у Британії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5940152" cy="432511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uk-UA" sz="1600" dirty="0" smtClean="0">
                <a:solidFill>
                  <a:srgbClr val="660033"/>
                </a:solidFill>
              </a:rPr>
              <a:t>І хоча нещодавно Сполучене Королівство вийшло зі складу Євросоюзу, ми не можемо не </a:t>
            </a:r>
            <a:r>
              <a:rPr lang="uk-UA" sz="1600" dirty="0" smtClean="0">
                <a:solidFill>
                  <a:srgbClr val="660033"/>
                </a:solidFill>
              </a:rPr>
              <a:t>згадати дві </a:t>
            </a:r>
          </a:p>
          <a:p>
            <a:pPr marL="109728" indent="0">
              <a:buNone/>
            </a:pPr>
            <a:r>
              <a:rPr lang="uk-UA" sz="1600" dirty="0" smtClean="0">
                <a:solidFill>
                  <a:srgbClr val="660033"/>
                </a:solidFill>
              </a:rPr>
              <a:t>альма-матер </a:t>
            </a:r>
            <a:r>
              <a:rPr lang="uk-UA" sz="1600" dirty="0" smtClean="0">
                <a:solidFill>
                  <a:srgbClr val="660033"/>
                </a:solidFill>
              </a:rPr>
              <a:t>Європи – Оксфорд і Кембридж.</a:t>
            </a:r>
          </a:p>
          <a:p>
            <a:endParaRPr lang="uk-UA" sz="1600" dirty="0" smtClean="0">
              <a:solidFill>
                <a:srgbClr val="660033"/>
              </a:solidFill>
            </a:endParaRPr>
          </a:p>
          <a:p>
            <a:pPr marL="109728" indent="0">
              <a:buNone/>
            </a:pPr>
            <a:r>
              <a:rPr lang="uk-UA" sz="1600" b="1" dirty="0" smtClean="0">
                <a:solidFill>
                  <a:srgbClr val="660033"/>
                </a:solidFill>
              </a:rPr>
              <a:t>Оксфордський університет  </a:t>
            </a:r>
            <a:r>
              <a:rPr lang="uk-UA" sz="1600" dirty="0" smtClean="0">
                <a:solidFill>
                  <a:srgbClr val="660033"/>
                </a:solidFill>
              </a:rPr>
              <a:t>— найстаріший англомовний університет у світі, а також перший університет у Великій Британії. Університет складається з факультетів і 39 коледжів, а також 7 так званих гуртожитків — закритих навчальних закладів, які не мають статусу коледжу і належать, як правило, релігійним орденам. Всі іспити, як і більшість лекцій і лабораторних занять організовані централізовано, в той час як коледжі проводять індивідуальні заняття із студентами.</a:t>
            </a:r>
          </a:p>
          <a:p>
            <a:pPr marL="109728" indent="0">
              <a:buNone/>
            </a:pPr>
            <a:r>
              <a:rPr lang="uk-UA" sz="1600" dirty="0" smtClean="0">
                <a:solidFill>
                  <a:srgbClr val="660033"/>
                </a:solidFill>
              </a:rPr>
              <a:t>Для того щоб вступити до Оксфорда краще всього</a:t>
            </a:r>
          </a:p>
          <a:p>
            <a:pPr marL="109728" indent="0">
              <a:buNone/>
            </a:pPr>
            <a:r>
              <a:rPr lang="uk-UA" sz="1600" dirty="0" smtClean="0">
                <a:solidFill>
                  <a:srgbClr val="660033"/>
                </a:solidFill>
              </a:rPr>
              <a:t>закінчити англійську школу: державну або приватну.</a:t>
            </a:r>
          </a:p>
          <a:p>
            <a:pPr marL="109728" indent="0">
              <a:buNone/>
            </a:pPr>
            <a:r>
              <a:rPr lang="uk-UA" sz="1600" dirty="0" smtClean="0">
                <a:solidFill>
                  <a:srgbClr val="660033"/>
                </a:solidFill>
              </a:rPr>
              <a:t>Другий варіант - скористатися однією з міжнародних</a:t>
            </a:r>
          </a:p>
          <a:p>
            <a:pPr marL="109728" indent="0">
              <a:buNone/>
            </a:pPr>
            <a:r>
              <a:rPr lang="uk-UA" sz="1600" dirty="0" smtClean="0">
                <a:solidFill>
                  <a:srgbClr val="660033"/>
                </a:solidFill>
              </a:rPr>
              <a:t>студентських програм, учасники якої можуть отримати</a:t>
            </a:r>
          </a:p>
          <a:p>
            <a:pPr marL="109728" indent="0">
              <a:buNone/>
            </a:pPr>
            <a:r>
              <a:rPr lang="uk-UA" sz="1600" dirty="0" smtClean="0">
                <a:solidFill>
                  <a:srgbClr val="660033"/>
                </a:solidFill>
              </a:rPr>
              <a:t>магістерський ступінь в будь-якому вузі</a:t>
            </a:r>
          </a:p>
          <a:p>
            <a:pPr marL="109728" indent="0">
              <a:buNone/>
            </a:pPr>
            <a:r>
              <a:rPr lang="uk-UA" sz="1600" dirty="0" smtClean="0">
                <a:solidFill>
                  <a:srgbClr val="660033"/>
                </a:solidFill>
              </a:rPr>
              <a:t>Великобританії</a:t>
            </a:r>
            <a:endParaRPr lang="uk-UA" sz="1600" dirty="0">
              <a:solidFill>
                <a:srgbClr val="66003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3008928" cy="15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71" y="4365104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85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Кембриджський університет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024336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uk-UA" dirty="0" smtClean="0">
                <a:solidFill>
                  <a:srgbClr val="660033"/>
                </a:solidFill>
              </a:rPr>
              <a:t>Університет в Кембриджі — це незалежна самоврядна</a:t>
            </a:r>
          </a:p>
          <a:p>
            <a:pPr marL="109728" indent="0">
              <a:buNone/>
            </a:pPr>
            <a:r>
              <a:rPr lang="uk-UA" dirty="0" smtClean="0">
                <a:solidFill>
                  <a:srgbClr val="660033"/>
                </a:solidFill>
              </a:rPr>
              <a:t>корпорація, що складається з низки установ (коледжів та університетів у прямому сенсі), що не одержує від уряду ніякої допомоги і  не підлягає ніякому нагляду.</a:t>
            </a:r>
          </a:p>
          <a:p>
            <a:pPr marL="109728" indent="0">
              <a:buNone/>
            </a:pPr>
            <a:r>
              <a:rPr lang="uk-UA" dirty="0" smtClean="0">
                <a:solidFill>
                  <a:srgbClr val="660033"/>
                </a:solidFill>
              </a:rPr>
              <a:t>Кембриджський університет входить до п'ятірки найпрестижніших навчальних закладів у світі. Випускниками Кембриджу є 83 нобелівські лауреати — за цим показником він лідирує серед університетів світу.</a:t>
            </a:r>
          </a:p>
          <a:p>
            <a:pPr marL="109728" indent="0">
              <a:buNone/>
            </a:pPr>
            <a:r>
              <a:rPr lang="uk-UA" dirty="0" smtClean="0">
                <a:solidFill>
                  <a:srgbClr val="660033"/>
                </a:solidFill>
              </a:rPr>
              <a:t>Університет складається з центральної адміністрації та 31 коледжу. </a:t>
            </a:r>
            <a:endParaRPr lang="uk-UA" dirty="0">
              <a:solidFill>
                <a:srgbClr val="66003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81128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98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uk-UA" dirty="0" smtClean="0"/>
              <a:t>Освіта у Франції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1861" y="1556792"/>
            <a:ext cx="5850619" cy="4538820"/>
          </a:xfrm>
        </p:spPr>
        <p:txBody>
          <a:bodyPr>
            <a:normAutofit fontScale="55000" lnSpcReduction="20000"/>
          </a:bodyPr>
          <a:lstStyle/>
          <a:p>
            <a:pPr marL="109728" indent="0" algn="just">
              <a:buNone/>
            </a:pPr>
            <a:r>
              <a:rPr lang="uk-UA" sz="2900" dirty="0" smtClean="0">
                <a:solidFill>
                  <a:srgbClr val="660033"/>
                </a:solidFill>
              </a:rPr>
              <a:t>Система вищої освіти Франції переживає сьогодні підйом: немає такої спеціальності, яку не можна було б одержати в навчальних закладах Франції.</a:t>
            </a:r>
          </a:p>
          <a:p>
            <a:pPr marL="109728" indent="0" algn="just">
              <a:buNone/>
            </a:pPr>
            <a:r>
              <a:rPr lang="uk-UA" sz="2900" dirty="0" smtClean="0">
                <a:solidFill>
                  <a:srgbClr val="660033"/>
                </a:solidFill>
              </a:rPr>
              <a:t>При цьому кожен десятий студент, який одержує вищу освіту на французькій землі, - іноземець. Французька система вищої освіти мобільна і гнучка. Університетська освіта ділиться на три цикли, по закінченні кожного з яких студент одержує відповідний диплом.</a:t>
            </a:r>
          </a:p>
          <a:p>
            <a:pPr marL="109728" indent="0" algn="just">
              <a:buNone/>
            </a:pPr>
            <a:endParaRPr lang="uk-UA" sz="2900" dirty="0" smtClean="0">
              <a:solidFill>
                <a:srgbClr val="660033"/>
              </a:solidFill>
            </a:endParaRPr>
          </a:p>
          <a:p>
            <a:pPr marL="109728" indent="0">
              <a:buNone/>
            </a:pPr>
            <a:r>
              <a:rPr lang="uk-UA" sz="2900" dirty="0" smtClean="0">
                <a:solidFill>
                  <a:srgbClr val="660033"/>
                </a:solidFill>
              </a:rPr>
              <a:t>             </a:t>
            </a:r>
            <a:r>
              <a:rPr lang="uk-UA" sz="2900" b="1" dirty="0" smtClean="0">
                <a:solidFill>
                  <a:srgbClr val="660033"/>
                </a:solidFill>
              </a:rPr>
              <a:t>Десятка кращих університетів Франції</a:t>
            </a:r>
            <a:r>
              <a:rPr lang="uk-UA" sz="2900" dirty="0" smtClean="0">
                <a:solidFill>
                  <a:srgbClr val="660033"/>
                </a:solidFill>
              </a:rPr>
              <a:t>:</a:t>
            </a:r>
            <a:endParaRPr lang="ru-RU" sz="2900" dirty="0" smtClean="0">
              <a:solidFill>
                <a:srgbClr val="660033"/>
              </a:solidFill>
            </a:endParaRPr>
          </a:p>
          <a:p>
            <a:pPr marL="109728" indent="0">
              <a:buNone/>
            </a:pPr>
            <a:r>
              <a:rPr lang="fr-FR" sz="2900" dirty="0" smtClean="0">
                <a:solidFill>
                  <a:srgbClr val="660033"/>
                </a:solidFill>
              </a:rPr>
              <a:t>1</a:t>
            </a:r>
            <a:r>
              <a:rPr lang="uk-UA" sz="2900" dirty="0" smtClean="0">
                <a:solidFill>
                  <a:srgbClr val="660033"/>
                </a:solidFill>
              </a:rPr>
              <a:t>  </a:t>
            </a:r>
            <a:r>
              <a:rPr lang="fr-FR" sz="2900" dirty="0" smtClean="0">
                <a:solidFill>
                  <a:srgbClr val="660033"/>
                </a:solidFill>
              </a:rPr>
              <a:t>Université </a:t>
            </a:r>
            <a:r>
              <a:rPr lang="fr-FR" sz="2900" dirty="0">
                <a:solidFill>
                  <a:srgbClr val="660033"/>
                </a:solidFill>
              </a:rPr>
              <a:t>Paris Sciences et Lettres (</a:t>
            </a:r>
            <a:r>
              <a:rPr lang="fr-FR" sz="2900" dirty="0" smtClean="0">
                <a:solidFill>
                  <a:srgbClr val="660033"/>
                </a:solidFill>
              </a:rPr>
              <a:t>PSL)</a:t>
            </a:r>
          </a:p>
          <a:p>
            <a:pPr marL="109728" indent="0">
              <a:buNone/>
            </a:pPr>
            <a:r>
              <a:rPr lang="fr-FR" sz="2900" dirty="0" smtClean="0">
                <a:solidFill>
                  <a:srgbClr val="660033"/>
                </a:solidFill>
              </a:rPr>
              <a:t>2</a:t>
            </a:r>
            <a:r>
              <a:rPr lang="uk-UA" sz="2900" dirty="0" smtClean="0">
                <a:solidFill>
                  <a:srgbClr val="660033"/>
                </a:solidFill>
              </a:rPr>
              <a:t>  </a:t>
            </a:r>
            <a:r>
              <a:rPr lang="fr-FR" sz="2900" dirty="0" smtClean="0">
                <a:solidFill>
                  <a:srgbClr val="660033"/>
                </a:solidFill>
              </a:rPr>
              <a:t>École polytechnique</a:t>
            </a:r>
          </a:p>
          <a:p>
            <a:pPr marL="109728" indent="0">
              <a:buNone/>
            </a:pPr>
            <a:r>
              <a:rPr lang="fr-FR" sz="2900" dirty="0" smtClean="0">
                <a:solidFill>
                  <a:srgbClr val="660033"/>
                </a:solidFill>
              </a:rPr>
              <a:t>3</a:t>
            </a:r>
            <a:r>
              <a:rPr lang="uk-UA" sz="2900" dirty="0" smtClean="0">
                <a:solidFill>
                  <a:srgbClr val="660033"/>
                </a:solidFill>
              </a:rPr>
              <a:t>  </a:t>
            </a:r>
            <a:r>
              <a:rPr lang="fr-FR" sz="2900" dirty="0" smtClean="0">
                <a:solidFill>
                  <a:srgbClr val="660033"/>
                </a:solidFill>
              </a:rPr>
              <a:t>Université </a:t>
            </a:r>
            <a:r>
              <a:rPr lang="fr-FR" sz="2900" dirty="0">
                <a:solidFill>
                  <a:srgbClr val="660033"/>
                </a:solidFill>
              </a:rPr>
              <a:t>Paris-Sorbonne</a:t>
            </a:r>
          </a:p>
          <a:p>
            <a:pPr marL="109728" indent="0">
              <a:buNone/>
            </a:pPr>
            <a:r>
              <a:rPr lang="fr-FR" sz="2900" dirty="0" smtClean="0">
                <a:solidFill>
                  <a:srgbClr val="660033"/>
                </a:solidFill>
              </a:rPr>
              <a:t>4</a:t>
            </a:r>
            <a:r>
              <a:rPr lang="uk-UA" sz="2900" dirty="0" smtClean="0">
                <a:solidFill>
                  <a:srgbClr val="660033"/>
                </a:solidFill>
              </a:rPr>
              <a:t>  </a:t>
            </a:r>
            <a:r>
              <a:rPr lang="fr-FR" sz="2900" dirty="0" smtClean="0">
                <a:solidFill>
                  <a:srgbClr val="660033"/>
                </a:solidFill>
              </a:rPr>
              <a:t>Centrale </a:t>
            </a:r>
            <a:r>
              <a:rPr lang="fr-FR" sz="2900" dirty="0">
                <a:solidFill>
                  <a:srgbClr val="660033"/>
                </a:solidFill>
              </a:rPr>
              <a:t>Supélec</a:t>
            </a:r>
          </a:p>
          <a:p>
            <a:pPr marL="109728" indent="0">
              <a:buNone/>
            </a:pPr>
            <a:r>
              <a:rPr lang="fr-FR" sz="2900" dirty="0" smtClean="0">
                <a:solidFill>
                  <a:srgbClr val="660033"/>
                </a:solidFill>
              </a:rPr>
              <a:t>5</a:t>
            </a:r>
            <a:r>
              <a:rPr lang="uk-UA" sz="2900" dirty="0" smtClean="0">
                <a:solidFill>
                  <a:srgbClr val="660033"/>
                </a:solidFill>
              </a:rPr>
              <a:t>  </a:t>
            </a:r>
            <a:r>
              <a:rPr lang="fr-FR" sz="2900" dirty="0" smtClean="0">
                <a:solidFill>
                  <a:srgbClr val="660033"/>
                </a:solidFill>
              </a:rPr>
              <a:t>École </a:t>
            </a:r>
            <a:r>
              <a:rPr lang="fr-FR" sz="2900" dirty="0">
                <a:solidFill>
                  <a:srgbClr val="660033"/>
                </a:solidFill>
              </a:rPr>
              <a:t>normale supérieure de Lyon</a:t>
            </a:r>
          </a:p>
          <a:p>
            <a:pPr marL="109728" indent="0">
              <a:buNone/>
            </a:pPr>
            <a:r>
              <a:rPr lang="fr-FR" sz="2900" dirty="0" smtClean="0">
                <a:solidFill>
                  <a:srgbClr val="660033"/>
                </a:solidFill>
              </a:rPr>
              <a:t>6</a:t>
            </a:r>
            <a:r>
              <a:rPr lang="uk-UA" sz="2900" dirty="0" smtClean="0">
                <a:solidFill>
                  <a:srgbClr val="660033"/>
                </a:solidFill>
              </a:rPr>
              <a:t>  </a:t>
            </a:r>
            <a:r>
              <a:rPr lang="fr-FR" sz="2900" dirty="0" smtClean="0">
                <a:solidFill>
                  <a:srgbClr val="660033"/>
                </a:solidFill>
              </a:rPr>
              <a:t>Sciences </a:t>
            </a:r>
            <a:r>
              <a:rPr lang="fr-FR" sz="2900" dirty="0">
                <a:solidFill>
                  <a:srgbClr val="660033"/>
                </a:solidFill>
              </a:rPr>
              <a:t>Po Paris</a:t>
            </a:r>
          </a:p>
          <a:p>
            <a:pPr marL="109728" indent="0">
              <a:buNone/>
            </a:pPr>
            <a:r>
              <a:rPr lang="fr-FR" sz="2900" dirty="0" smtClean="0">
                <a:solidFill>
                  <a:srgbClr val="660033"/>
                </a:solidFill>
              </a:rPr>
              <a:t>7</a:t>
            </a:r>
            <a:r>
              <a:rPr lang="uk-UA" sz="2900" dirty="0" smtClean="0">
                <a:solidFill>
                  <a:srgbClr val="660033"/>
                </a:solidFill>
              </a:rPr>
              <a:t>  </a:t>
            </a:r>
            <a:r>
              <a:rPr lang="fr-FR" sz="2900" dirty="0" smtClean="0">
                <a:solidFill>
                  <a:srgbClr val="660033"/>
                </a:solidFill>
              </a:rPr>
              <a:t>Université </a:t>
            </a:r>
            <a:r>
              <a:rPr lang="fr-FR" sz="2900" dirty="0">
                <a:solidFill>
                  <a:srgbClr val="660033"/>
                </a:solidFill>
              </a:rPr>
              <a:t>Paris-Sud</a:t>
            </a:r>
          </a:p>
          <a:p>
            <a:pPr marL="109728" indent="0">
              <a:buNone/>
            </a:pPr>
            <a:r>
              <a:rPr lang="fr-FR" sz="2900" dirty="0" smtClean="0">
                <a:solidFill>
                  <a:srgbClr val="660033"/>
                </a:solidFill>
              </a:rPr>
              <a:t>8</a:t>
            </a:r>
            <a:r>
              <a:rPr lang="uk-UA" sz="2900" dirty="0" smtClean="0">
                <a:solidFill>
                  <a:srgbClr val="660033"/>
                </a:solidFill>
              </a:rPr>
              <a:t>  </a:t>
            </a:r>
            <a:r>
              <a:rPr lang="fr-FR" sz="2900" dirty="0" smtClean="0">
                <a:solidFill>
                  <a:srgbClr val="660033"/>
                </a:solidFill>
              </a:rPr>
              <a:t>École </a:t>
            </a:r>
            <a:r>
              <a:rPr lang="fr-FR" sz="2900" dirty="0">
                <a:solidFill>
                  <a:srgbClr val="660033"/>
                </a:solidFill>
              </a:rPr>
              <a:t>des Ponts ParisTech</a:t>
            </a:r>
          </a:p>
          <a:p>
            <a:pPr marL="109728" indent="0">
              <a:buNone/>
            </a:pPr>
            <a:r>
              <a:rPr lang="fr-FR" sz="2900" dirty="0" smtClean="0">
                <a:solidFill>
                  <a:srgbClr val="660033"/>
                </a:solidFill>
              </a:rPr>
              <a:t>9</a:t>
            </a:r>
            <a:r>
              <a:rPr lang="uk-UA" sz="2900" dirty="0" smtClean="0">
                <a:solidFill>
                  <a:srgbClr val="660033"/>
                </a:solidFill>
              </a:rPr>
              <a:t>  </a:t>
            </a:r>
            <a:r>
              <a:rPr lang="fr-FR" sz="2900" dirty="0" smtClean="0">
                <a:solidFill>
                  <a:srgbClr val="660033"/>
                </a:solidFill>
              </a:rPr>
              <a:t>Université </a:t>
            </a:r>
            <a:r>
              <a:rPr lang="fr-FR" sz="2900" dirty="0">
                <a:solidFill>
                  <a:srgbClr val="660033"/>
                </a:solidFill>
              </a:rPr>
              <a:t>Grenoble Alpes</a:t>
            </a:r>
          </a:p>
          <a:p>
            <a:pPr marL="109728" indent="0">
              <a:buNone/>
            </a:pPr>
            <a:r>
              <a:rPr lang="uk-UA" sz="2900" dirty="0" smtClean="0">
                <a:solidFill>
                  <a:srgbClr val="660033"/>
                </a:solidFill>
              </a:rPr>
              <a:t>1</a:t>
            </a:r>
            <a:r>
              <a:rPr lang="fr-FR" sz="2900" dirty="0" smtClean="0">
                <a:solidFill>
                  <a:srgbClr val="660033"/>
                </a:solidFill>
              </a:rPr>
              <a:t>0</a:t>
            </a:r>
            <a:r>
              <a:rPr lang="uk-UA" sz="2900" dirty="0" smtClean="0">
                <a:solidFill>
                  <a:srgbClr val="660033"/>
                </a:solidFill>
              </a:rPr>
              <a:t>  </a:t>
            </a:r>
            <a:r>
              <a:rPr lang="fr-FR" sz="2900" dirty="0" smtClean="0">
                <a:solidFill>
                  <a:srgbClr val="660033"/>
                </a:solidFill>
              </a:rPr>
              <a:t>Université </a:t>
            </a:r>
            <a:r>
              <a:rPr lang="fr-FR" sz="2900" dirty="0">
                <a:solidFill>
                  <a:srgbClr val="660033"/>
                </a:solidFill>
              </a:rPr>
              <a:t>Diderot Paris 7</a:t>
            </a:r>
            <a:endParaRPr lang="ru-RU" sz="2900" dirty="0" smtClean="0">
              <a:solidFill>
                <a:srgbClr val="660033"/>
              </a:solidFill>
            </a:endParaRPr>
          </a:p>
          <a:p>
            <a:endParaRPr lang="ru-RU" dirty="0">
              <a:solidFill>
                <a:srgbClr val="660033"/>
              </a:solidFill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8320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2" y="3933056"/>
            <a:ext cx="28670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24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Bahnschrift SemiBold SemiConden" pitchFamily="34" charset="0"/>
              </a:rPr>
              <a:t>Освіта в Польщі</a:t>
            </a:r>
            <a:endParaRPr lang="ru-RU" dirty="0">
              <a:latin typeface="Bahnschrift SemiBold SemiConden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660033"/>
                </a:solidFill>
              </a:rPr>
              <a:t>Система освіти в Польщі за останні десять років пішла далеко  вперед і продовжує активно розвиватис</a:t>
            </a:r>
            <a:r>
              <a:rPr lang="uk-UA" sz="2400" dirty="0">
                <a:solidFill>
                  <a:srgbClr val="660033"/>
                </a:solidFill>
              </a:rPr>
              <a:t>ь</a:t>
            </a:r>
            <a:r>
              <a:rPr lang="uk-UA" sz="2400" dirty="0" smtClean="0">
                <a:solidFill>
                  <a:srgbClr val="660033"/>
                </a:solidFill>
              </a:rPr>
              <a:t>. При цьому зростає не лише чисельність навчально-освітніх закладів, але і якість викладання в них. Вирішивши здобути освіту у Польщі, Ви можете стати студентом  університетів, які були засновані ще у ХІ</a:t>
            </a:r>
            <a:r>
              <a:rPr lang="en-US" sz="2400" dirty="0" smtClean="0">
                <a:solidFill>
                  <a:srgbClr val="660033"/>
                </a:solidFill>
              </a:rPr>
              <a:t>V</a:t>
            </a:r>
            <a:r>
              <a:rPr lang="uk-UA" sz="2400" dirty="0" smtClean="0">
                <a:solidFill>
                  <a:srgbClr val="660033"/>
                </a:solidFill>
              </a:rPr>
              <a:t> столітті!</a:t>
            </a:r>
          </a:p>
          <a:p>
            <a:pPr marL="109728" indent="0">
              <a:buNone/>
            </a:pP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pic>
        <p:nvPicPr>
          <p:cNvPr id="4" name="Picture 2" descr="Прапор Польщі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929198"/>
            <a:ext cx="2857520" cy="1785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660033"/>
                </a:solidFill>
              </a:rPr>
              <a:t> Польща підтримує Болонський процес, який впроваджений у всіх університетах країни. Польські виші можуть запропонувати абітурієнту дуже широкий вибір напрямків підготовки, починаючи з технічних та медичних спеціальностей і закінчуючи економічною, фінансовою і гуманітарною освітою</a:t>
            </a:r>
            <a:r>
              <a:rPr lang="ru-RU" sz="2400" dirty="0" smtClean="0">
                <a:solidFill>
                  <a:srgbClr val="660033"/>
                </a:solidFill>
              </a:rPr>
              <a:t>.</a:t>
            </a:r>
            <a:endParaRPr lang="ru-RU" sz="2400" dirty="0" smtClean="0">
              <a:solidFill>
                <a:srgbClr val="660033"/>
              </a:solidFill>
            </a:endParaRPr>
          </a:p>
          <a:p>
            <a:pPr algn="ctr"/>
            <a:endParaRPr lang="ru-RU" sz="2400" dirty="0"/>
          </a:p>
        </p:txBody>
      </p:sp>
      <p:pic>
        <p:nvPicPr>
          <p:cNvPr id="29698" name="Picture 2" descr="Навчання в Польщ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786190"/>
            <a:ext cx="3543300" cy="28765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763</TotalTime>
  <Words>1259</Words>
  <Application>Microsoft Office PowerPoint</Application>
  <PresentationFormat>Экран (4:3)</PresentationFormat>
  <Paragraphs>91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Bahnschrift SemiBold</vt:lpstr>
      <vt:lpstr>Bahnschrift SemiBold SemiConden</vt:lpstr>
      <vt:lpstr>Calibri</vt:lpstr>
      <vt:lpstr>Georgia</vt:lpstr>
      <vt:lpstr>Trebuchet MS</vt:lpstr>
      <vt:lpstr>Wingdings 2</vt:lpstr>
      <vt:lpstr>Городская</vt:lpstr>
      <vt:lpstr>Освіта в Європі</vt:lpstr>
      <vt:lpstr>Презентация PowerPoint</vt:lpstr>
      <vt:lpstr>Освіта в Італії</vt:lpstr>
      <vt:lpstr>Болонський університет</vt:lpstr>
      <vt:lpstr>Освіта у Британії</vt:lpstr>
      <vt:lpstr>Кембриджський університет</vt:lpstr>
      <vt:lpstr>Освіта у Франції</vt:lpstr>
      <vt:lpstr>Освіта в Польщі</vt:lpstr>
      <vt:lpstr>Презентация PowerPoint</vt:lpstr>
      <vt:lpstr>Детально про вищу освіту</vt:lpstr>
      <vt:lpstr>Вартість навчання</vt:lpstr>
      <vt:lpstr>Українці в Польщі</vt:lpstr>
      <vt:lpstr>Освіта в Німеччині</vt:lpstr>
      <vt:lpstr>Презентация PowerPoint</vt:lpstr>
      <vt:lpstr>Іноземці на навчанні в Німеччині</vt:lpstr>
      <vt:lpstr>Освіта в Іспанії</vt:lpstr>
      <vt:lpstr>“Знак якості”</vt:lpstr>
      <vt:lpstr>Презентация PowerPoint</vt:lpstr>
      <vt:lpstr>Освіта в Австрії</vt:lpstr>
      <vt:lpstr>Плюси вступу до вишів Австрії: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in the United Sates of America</dc:title>
  <dc:creator>User030719</dc:creator>
  <cp:lastModifiedBy>Пользователь</cp:lastModifiedBy>
  <cp:revision>35</cp:revision>
  <dcterms:created xsi:type="dcterms:W3CDTF">2020-05-05T12:01:52Z</dcterms:created>
  <dcterms:modified xsi:type="dcterms:W3CDTF">2020-05-17T13:44:07Z</dcterms:modified>
</cp:coreProperties>
</file>